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73" r:id="rId11"/>
    <p:sldId id="274" r:id="rId12"/>
    <p:sldId id="267" r:id="rId13"/>
    <p:sldId id="268" r:id="rId14"/>
    <p:sldId id="269" r:id="rId15"/>
  </p:sldIdLst>
  <p:sldSz cx="12192000" cy="6858000"/>
  <p:notesSz cx="6858000" cy="12192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C0487-3805-4C31-AE28-2BAD2D73CE4A}" v="4" dt="2023-03-21T10:43:0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000" autoAdjust="0"/>
  </p:normalViewPr>
  <p:slideViewPr>
    <p:cSldViewPr snapToGrid="0" snapToObjects="1">
      <p:cViewPr varScale="1">
        <p:scale>
          <a:sx n="54" d="100"/>
          <a:sy n="54" d="100"/>
        </p:scale>
        <p:origin x="11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 dias" userId="dac555d855918e02" providerId="LiveId" clId="{D7AC0487-3805-4C31-AE28-2BAD2D73CE4A}"/>
    <pc:docChg chg="undo custSel modSld">
      <pc:chgData name="solomon dias" userId="dac555d855918e02" providerId="LiveId" clId="{D7AC0487-3805-4C31-AE28-2BAD2D73CE4A}" dt="2023-03-21T10:46:36.572" v="120" actId="20577"/>
      <pc:docMkLst>
        <pc:docMk/>
      </pc:docMkLst>
      <pc:sldChg chg="addSp modSp mod modNotesTx">
        <pc:chgData name="solomon dias" userId="dac555d855918e02" providerId="LiveId" clId="{D7AC0487-3805-4C31-AE28-2BAD2D73CE4A}" dt="2023-03-21T10:46:36.572" v="120" actId="20577"/>
        <pc:sldMkLst>
          <pc:docMk/>
          <pc:sldMk cId="0" sldId="267"/>
        </pc:sldMkLst>
        <pc:spChg chg="mod">
          <ac:chgData name="solomon dias" userId="dac555d855918e02" providerId="LiveId" clId="{D7AC0487-3805-4C31-AE28-2BAD2D73CE4A}" dt="2023-03-21T10:23:11.409" v="46" actId="14100"/>
          <ac:spMkLst>
            <pc:docMk/>
            <pc:sldMk cId="0" sldId="267"/>
            <ac:spMk id="3" creationId="{00000000-0000-0000-0000-000000000000}"/>
          </ac:spMkLst>
        </pc:spChg>
        <pc:spChg chg="mod">
          <ac:chgData name="solomon dias" userId="dac555d855918e02" providerId="LiveId" clId="{D7AC0487-3805-4C31-AE28-2BAD2D73CE4A}" dt="2023-03-21T09:37:41.327" v="0" actId="14100"/>
          <ac:spMkLst>
            <pc:docMk/>
            <pc:sldMk cId="0" sldId="267"/>
            <ac:spMk id="4" creationId="{00000000-0000-0000-0000-000000000000}"/>
          </ac:spMkLst>
        </pc:spChg>
        <pc:spChg chg="mod">
          <ac:chgData name="solomon dias" userId="dac555d855918e02" providerId="LiveId" clId="{D7AC0487-3805-4C31-AE28-2BAD2D73CE4A}" dt="2023-03-21T10:23:19.873" v="48" actId="313"/>
          <ac:spMkLst>
            <pc:docMk/>
            <pc:sldMk cId="0" sldId="267"/>
            <ac:spMk id="7" creationId="{00000000-0000-0000-0000-000000000000}"/>
          </ac:spMkLst>
        </pc:spChg>
        <pc:spChg chg="add">
          <ac:chgData name="solomon dias" userId="dac555d855918e02" providerId="LiveId" clId="{D7AC0487-3805-4C31-AE28-2BAD2D73CE4A}" dt="2023-03-21T10:18:43.362" v="7"/>
          <ac:spMkLst>
            <pc:docMk/>
            <pc:sldMk cId="0" sldId="267"/>
            <ac:spMk id="10" creationId="{108B1828-491D-7443-0D12-84AAE9F4C302}"/>
          </ac:spMkLst>
        </pc:spChg>
        <pc:spChg chg="add">
          <ac:chgData name="solomon dias" userId="dac555d855918e02" providerId="LiveId" clId="{D7AC0487-3805-4C31-AE28-2BAD2D73CE4A}" dt="2023-03-21T10:18:43.362" v="7"/>
          <ac:spMkLst>
            <pc:docMk/>
            <pc:sldMk cId="0" sldId="267"/>
            <ac:spMk id="11" creationId="{E223B428-8325-4805-601E-DE4DBCE95615}"/>
          </ac:spMkLst>
        </pc:spChg>
        <pc:spChg chg="add">
          <ac:chgData name="solomon dias" userId="dac555d855918e02" providerId="LiveId" clId="{D7AC0487-3805-4C31-AE28-2BAD2D73CE4A}" dt="2023-03-21T10:18:43.362" v="7"/>
          <ac:spMkLst>
            <pc:docMk/>
            <pc:sldMk cId="0" sldId="267"/>
            <ac:spMk id="12" creationId="{FB9EE167-79AA-326D-F597-EE171ED50533}"/>
          </ac:spMkLst>
        </pc:spChg>
        <pc:spChg chg="add">
          <ac:chgData name="solomon dias" userId="dac555d855918e02" providerId="LiveId" clId="{D7AC0487-3805-4C31-AE28-2BAD2D73CE4A}" dt="2023-03-21T10:18:43.362" v="7"/>
          <ac:spMkLst>
            <pc:docMk/>
            <pc:sldMk cId="0" sldId="267"/>
            <ac:spMk id="13" creationId="{25689FBC-1CB1-4120-FAA1-2D18C39BE93E}"/>
          </ac:spMkLst>
        </pc:spChg>
      </pc:sldChg>
      <pc:sldChg chg="modSp mod">
        <pc:chgData name="solomon dias" userId="dac555d855918e02" providerId="LiveId" clId="{D7AC0487-3805-4C31-AE28-2BAD2D73CE4A}" dt="2023-03-21T10:42:43.563" v="81"/>
        <pc:sldMkLst>
          <pc:docMk/>
          <pc:sldMk cId="3550317551" sldId="274"/>
        </pc:sldMkLst>
        <pc:spChg chg="mod">
          <ac:chgData name="solomon dias" userId="dac555d855918e02" providerId="LiveId" clId="{D7AC0487-3805-4C31-AE28-2BAD2D73CE4A}" dt="2023-03-21T10:42:43.563" v="81"/>
          <ac:spMkLst>
            <pc:docMk/>
            <pc:sldMk cId="3550317551" sldId="274"/>
            <ac:spMk id="5" creationId="{D64A10AC-CFC3-CB9D-D896-D9ECAF32AF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49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Sandra: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Minh :</a:t>
            </a:r>
          </a:p>
          <a:p>
            <a:pPr marL="0" indent="0">
              <a:buNone/>
            </a:pPr>
            <a:r>
              <a:rPr lang="en-GB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If possible, give everyone a tour of </a:t>
            </a:r>
            <a:r>
              <a:rPr lang="en-GB" sz="12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Streamlit</a:t>
            </a:r>
            <a:endParaRPr lang="en-GB" sz="1200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2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Sandra :</a:t>
            </a:r>
            <a:endParaRPr lang="en-GB" sz="1200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6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Sandra: -Read out the slide. 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Sandra: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Anshuman: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Anshuman: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Anshuman: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Anshuman: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Solomon: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8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Solomon: </a:t>
            </a:r>
          </a:p>
          <a:p>
            <a:r>
              <a:rPr lang="en-US" dirty="0"/>
              <a:t>Popularity columns value range from 0 to 99. These value were bucketed into 4 different group (0-30 -&gt;1, 31-50-&gt;2 , 51-70 -&gt;3 and 71-100 -&gt;4) and the columns was named as popularity group. It was used as target (y axis)</a:t>
            </a:r>
          </a:p>
          <a:p>
            <a:r>
              <a:rPr lang="en-US" dirty="0"/>
              <a:t>Feature selection was performed – some of the best features are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/>
              <a:t>None of the motioned steps yield satisfactory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1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Minh: </a:t>
            </a:r>
          </a:p>
          <a:p>
            <a:pPr marL="342900" indent="-342900">
              <a:buAutoNum type="arabicParenR"/>
            </a:pPr>
            <a:r>
              <a:rPr lang="en-GB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Cosine similarity is a metric used to determine how similar two entities are irrespective of their size. Mathematically, it measures the cosine of the angle between two vectors projected in a multi-dimensional space</a:t>
            </a:r>
          </a:p>
          <a:p>
            <a:pPr marL="342900" indent="-342900">
              <a:buAutoNum type="arabicParenR"/>
            </a:pPr>
            <a:r>
              <a:rPr lang="en-GB" sz="1200" b="0" dirty="0" err="1"/>
              <a:t>CountVectorizer</a:t>
            </a:r>
            <a:r>
              <a:rPr lang="en-GB" sz="1200" b="0" dirty="0"/>
              <a:t> is used to convert a collection of text documents to a matrix of token counts</a:t>
            </a:r>
            <a:r>
              <a:rPr lang="en-US" sz="1200" b="0" dirty="0"/>
              <a:t>.</a:t>
            </a:r>
            <a:endParaRPr lang="en-GB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9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n02063007-new-song-recommendation-cosine--streamlit-app-7qt21i.streamlit.ap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aus-data-sept-2022.slack.com/archives/C04T7DJHTLL/p167939386571995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4493089"/>
            <a:ext cx="5122217" cy="1014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7992"/>
              </a:lnSpc>
              <a:buNone/>
            </a:pPr>
            <a:r>
              <a:rPr lang="en-US" sz="6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Project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9141" b="9141"/>
          <a:stretch/>
        </p:blipFill>
        <p:spPr>
          <a:xfrm>
            <a:off x="0" y="0"/>
            <a:ext cx="12188952" cy="428517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9196" y="6241365"/>
            <a:ext cx="5018420" cy="142839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27911" y="6315261"/>
            <a:ext cx="104749" cy="10474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948" y="5964081"/>
            <a:ext cx="11284303" cy="58088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68373" y="6058339"/>
            <a:ext cx="11848122" cy="3967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24"/>
              </a:lnSpc>
              <a:buNone/>
            </a:pPr>
            <a:r>
              <a:rPr lang="en-US" sz="223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Anshuman Panigrahi | Minh Tuan Bui  | Dias, Solomon | Sandra Reyes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651769" y="4519226"/>
            <a:ext cx="1236219" cy="1236219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651769" y="4519226"/>
            <a:ext cx="1236219" cy="1236219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5.  Deployment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A10AC-CFC3-CB9D-D896-D9ECAF32AF64}"/>
              </a:ext>
            </a:extLst>
          </p:cNvPr>
          <p:cNvSpPr txBox="1"/>
          <p:nvPr/>
        </p:nvSpPr>
        <p:spPr>
          <a:xfrm>
            <a:off x="357188" y="1694162"/>
            <a:ext cx="11587162" cy="3890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For the deployment we have used </a:t>
            </a:r>
            <a:r>
              <a:rPr lang="en-GB" sz="2800" dirty="0">
                <a:hlinkClick r:id="rId3"/>
              </a:rPr>
              <a:t>https://streamlit.io/</a:t>
            </a:r>
            <a:r>
              <a:rPr lang="en-GB" sz="2800" dirty="0"/>
              <a:t> as a platform.</a:t>
            </a:r>
          </a:p>
          <a:p>
            <a:pPr>
              <a:lnSpc>
                <a:spcPct val="150000"/>
              </a:lnSpc>
            </a:pPr>
            <a:r>
              <a:rPr lang="en-GB" sz="2800" b="0" dirty="0"/>
              <a:t>Advantages of </a:t>
            </a:r>
            <a:r>
              <a:rPr lang="en-GB" sz="2800" b="0" dirty="0" err="1"/>
              <a:t>Streamlit</a:t>
            </a:r>
            <a:r>
              <a:rPr lang="en-GB" sz="2800" b="0" dirty="0"/>
              <a:t> 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2800" dirty="0"/>
              <a:t>Ability to link with git repository.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2800" dirty="0"/>
              <a:t>HTML and CSS can be included in single python file.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2800" dirty="0"/>
              <a:t>Comes with host of inbuilt features.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2800" b="0" dirty="0"/>
              <a:t>Above things results in clean repository.</a:t>
            </a:r>
          </a:p>
        </p:txBody>
      </p:sp>
    </p:spTree>
    <p:extLst>
      <p:ext uri="{BB962C8B-B14F-4D97-AF65-F5344CB8AC3E}">
        <p14:creationId xmlns:p14="http://schemas.microsoft.com/office/powerpoint/2010/main" val="3362502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6.  User Testing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A10AC-CFC3-CB9D-D896-D9ECAF32AF64}"/>
              </a:ext>
            </a:extLst>
          </p:cNvPr>
          <p:cNvSpPr txBox="1"/>
          <p:nvPr/>
        </p:nvSpPr>
        <p:spPr>
          <a:xfrm>
            <a:off x="357188" y="1694162"/>
            <a:ext cx="11587162" cy="4913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Several popular songs were tested to cross verify the result.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800" b="0" dirty="0"/>
              <a:t>One of the testing feedback was the to convert the input songs free text field to a drop downlist. The dropdown list should display all the songs from main dataset.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800" dirty="0"/>
              <a:t>Link to the app: </a:t>
            </a:r>
            <a:r>
              <a:rPr lang="en-GB" sz="2800" dirty="0">
                <a:hlinkClick r:id="rId3"/>
              </a:rPr>
              <a:t>https://vn02063007-new-song-recommendation-cosine--streamlit-app-7qt21i.streamlit.app/</a:t>
            </a:r>
            <a:endParaRPr lang="en-GB" sz="2800" b="0" dirty="0"/>
          </a:p>
        </p:txBody>
      </p:sp>
    </p:spTree>
    <p:extLst>
      <p:ext uri="{BB962C8B-B14F-4D97-AF65-F5344CB8AC3E}">
        <p14:creationId xmlns:p14="http://schemas.microsoft.com/office/powerpoint/2010/main" val="3550317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189103"/>
            <a:ext cx="2893329" cy="11273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440"/>
              </a:lnSpc>
              <a:spcBef>
                <a:spcPts val="573"/>
              </a:spcBef>
              <a:buNone/>
            </a:pPr>
            <a:r>
              <a:rPr lang="en-US" sz="3750" b="1" dirty="0">
                <a:solidFill>
                  <a:srgbClr val="BD1550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Challenges Faced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102155" y="1554289"/>
            <a:ext cx="7427643" cy="4894007"/>
          </a:xfrm>
          <a:prstGeom prst="rect">
            <a:avLst/>
          </a:prstGeom>
          <a:solidFill>
            <a:srgbClr val="E74C3C"/>
          </a:solidFill>
        </p:spPr>
      </p:sp>
      <p:sp>
        <p:nvSpPr>
          <p:cNvPr id="4" name="Object 3"/>
          <p:cNvSpPr/>
          <p:nvPr/>
        </p:nvSpPr>
        <p:spPr>
          <a:xfrm>
            <a:off x="4570857" y="1954626"/>
            <a:ext cx="6936333" cy="725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The large volume of the data made cleaning and testing the model cumbersome.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570857" y="2807441"/>
            <a:ext cx="7646663" cy="5904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100"/>
              </a:lnSpc>
              <a:spcBef>
                <a:spcPts val="985"/>
              </a:spcBef>
              <a:buSzPct val="100000"/>
              <a:buChar char="•"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Removing non- english songs </a:t>
            </a:r>
          </a:p>
          <a:p>
            <a:pPr marL="242900" indent="-242900" algn="l">
              <a:lnSpc>
                <a:spcPts val="2100"/>
              </a:lnSpc>
              <a:spcBef>
                <a:spcPts val="441"/>
              </a:spcBef>
              <a:buSzPct val="100000"/>
              <a:buChar char="•"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keeping songs post  1960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570857" y="3526832"/>
            <a:ext cx="7646663" cy="3626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spcBef>
                <a:spcPts val="996"/>
              </a:spcBef>
              <a:buNone/>
            </a:pPr>
            <a:r>
              <a:rPr lang="en-US" sz="20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Coming up with an appropiate algorithm.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570857" y="4017030"/>
            <a:ext cx="7646663" cy="8570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100"/>
              </a:lnSpc>
              <a:spcBef>
                <a:spcPts val="985"/>
              </a:spcBef>
              <a:buSzPct val="100000"/>
              <a:buChar char="•"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Solomon worked in logistic regression and CNN </a:t>
            </a:r>
          </a:p>
          <a:p>
            <a:pPr marL="242900" indent="-242900" algn="l">
              <a:lnSpc>
                <a:spcPts val="2100"/>
              </a:lnSpc>
              <a:spcBef>
                <a:spcPts val="441"/>
              </a:spcBef>
              <a:buSzPct val="100000"/>
              <a:buChar char="•"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CNN and tensor flow the test score was negative even even after playing around with the hyper parameters.  </a:t>
            </a:r>
          </a:p>
          <a:p>
            <a:pPr algn="l">
              <a:lnSpc>
                <a:spcPts val="2100"/>
              </a:lnSpc>
              <a:spcBef>
                <a:spcPts val="441"/>
              </a:spcBef>
              <a:buSzPct val="100000"/>
            </a:pPr>
            <a:r>
              <a:rPr lang="en-US" sz="2040" dirty="0">
                <a:solidFill>
                  <a:srgbClr val="FFFFFF"/>
                </a:solidFill>
                <a:latin typeface="Montserrat" pitchFamily="34" charset="0"/>
              </a:rPr>
              <a:t>3. </a:t>
            </a:r>
            <a:r>
              <a:rPr lang="en-US" sz="2040" dirty="0" err="1">
                <a:solidFill>
                  <a:srgbClr val="FFFFFF"/>
                </a:solidFill>
                <a:latin typeface="Montserrat" pitchFamily="34" charset="0"/>
              </a:rPr>
              <a:t>Streamlit</a:t>
            </a:r>
            <a:r>
              <a:rPr lang="en-US" sz="2040" dirty="0">
                <a:solidFill>
                  <a:srgbClr val="FFFFFF"/>
                </a:solidFill>
                <a:latin typeface="Montserrat" pitchFamily="34" charset="0"/>
              </a:rPr>
              <a:t> limitation</a:t>
            </a:r>
          </a:p>
          <a:p>
            <a:pPr marL="285750" indent="-285750" algn="l">
              <a:lnSpc>
                <a:spcPts val="2100"/>
              </a:lnSpc>
              <a:spcBef>
                <a:spcPts val="441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</a:rPr>
              <a:t>Can’t work with large database set.</a:t>
            </a:r>
          </a:p>
          <a:p>
            <a:pPr marL="285750" indent="-285750" algn="l">
              <a:lnSpc>
                <a:spcPts val="2100"/>
              </a:lnSpc>
              <a:spcBef>
                <a:spcPts val="441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</a:rPr>
              <a:t>Some functions not working with </a:t>
            </a:r>
            <a:r>
              <a:rPr lang="en-GB" sz="1800" dirty="0" err="1">
                <a:solidFill>
                  <a:srgbClr val="FFFFFF">
                    <a:alpha val="50000"/>
                  </a:srgbClr>
                </a:solidFill>
                <a:latin typeface="Montserrat" pitchFamily="34" charset="0"/>
              </a:rPr>
              <a:t>streamlit</a:t>
            </a:r>
            <a:r>
              <a:rPr lang="en-GB" sz="18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</a:rPr>
              <a:t>.</a:t>
            </a:r>
          </a:p>
          <a:p>
            <a:pPr marL="285750" indent="-285750" algn="l">
              <a:lnSpc>
                <a:spcPts val="2100"/>
              </a:lnSpc>
              <a:spcBef>
                <a:spcPts val="441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</a:rPr>
              <a:t>Limitation in CSS.</a:t>
            </a:r>
            <a:br>
              <a:rPr lang="en-GB" dirty="0"/>
            </a:br>
            <a:br>
              <a:rPr lang="en-GB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</a:rPr>
            </a:br>
            <a:endParaRPr lang="en-US" sz="1500" dirty="0">
              <a:solidFill>
                <a:srgbClr val="FFFFFF">
                  <a:alpha val="50000"/>
                </a:srgbClr>
              </a:solidFill>
              <a:latin typeface="Montserrat" pitchFamily="34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939259" y="390076"/>
            <a:ext cx="2328428" cy="2328428"/>
          </a:xfrm>
          <a:prstGeom prst="ellipse">
            <a:avLst/>
          </a:prstGeom>
          <a:solidFill>
            <a:srgbClr val="E74C3C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rcRect t="2056" b="2056"/>
          <a:stretch/>
        </p:blipFill>
        <p:spPr>
          <a:xfrm>
            <a:off x="939259" y="390076"/>
            <a:ext cx="2328428" cy="2328428"/>
          </a:xfrm>
          <a:prstGeom prst="ellipse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08B1828-491D-7443-0D12-84AAE9F4C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742400"/>
            <a:ext cx="55626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3. Streamlit limitation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223B428-8325-4805-601E-DE4DBCE9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250400"/>
            <a:ext cx="6096000" cy="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B9EE167-79AA-326D-F597-EE171ED50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250400"/>
            <a:ext cx="609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New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5689FBC-1CB1-4120-FAA1-2D18C39B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58400"/>
            <a:ext cx="3556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  <a:hlinkClick r:id="rId4"/>
              </a:rPr>
              <a:t>6:17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rgbClr val="1D1C1D"/>
              </a:solidFill>
              <a:effectLst/>
              <a:latin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•Cant work with large database set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•Some functions not working with streamlit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•Limitation in CSS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544460" y="476131"/>
            <a:ext cx="4177883" cy="5913546"/>
          </a:xfrm>
          <a:prstGeom prst="rect">
            <a:avLst/>
          </a:prstGeom>
          <a:solidFill>
            <a:srgbClr val="2980B9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8617" r="28617"/>
          <a:stretch/>
        </p:blipFill>
        <p:spPr>
          <a:xfrm>
            <a:off x="7544460" y="476131"/>
            <a:ext cx="4177883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2588" y="3151121"/>
            <a:ext cx="5719285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Thoughts? </a:t>
            </a:r>
            <a:r>
              <a:rPr lang="en-US" sz="3750" b="1" dirty="0">
                <a:solidFill>
                  <a:srgbClr val="2980B9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544460" y="476131"/>
            <a:ext cx="2036567" cy="5904024"/>
          </a:xfrm>
          <a:prstGeom prst="rect">
            <a:avLst/>
          </a:prstGeom>
          <a:solidFill>
            <a:srgbClr val="2980B9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38500" r="38500"/>
          <a:stretch/>
        </p:blipFill>
        <p:spPr>
          <a:xfrm>
            <a:off x="7544460" y="476131"/>
            <a:ext cx="2036567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676254" y="476131"/>
            <a:ext cx="2036567" cy="5904024"/>
          </a:xfrm>
          <a:prstGeom prst="rect">
            <a:avLst/>
          </a:prstGeom>
          <a:solidFill>
            <a:srgbClr val="2980B9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24127" r="24127"/>
          <a:stretch/>
        </p:blipFill>
        <p:spPr>
          <a:xfrm>
            <a:off x="9676254" y="476131"/>
            <a:ext cx="2036567" cy="590402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50227" y="1641353"/>
            <a:ext cx="6044006" cy="8173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438"/>
              </a:lnSpc>
              <a:buNone/>
            </a:pPr>
            <a:r>
              <a:rPr lang="en-US" sz="5438" dirty="0">
                <a:solidFill>
                  <a:srgbClr val="F39C12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THANKS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50227" y="2566346"/>
            <a:ext cx="6044006" cy="8173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438"/>
              </a:lnSpc>
              <a:spcBef>
                <a:spcPts val="831"/>
              </a:spcBef>
              <a:buNone/>
            </a:pPr>
            <a:r>
              <a:rPr lang="en-US" sz="5438" dirty="0">
                <a:solidFill>
                  <a:srgbClr val="F39C12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&amp;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750227" y="3491338"/>
            <a:ext cx="6044006" cy="8173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438"/>
              </a:lnSpc>
              <a:spcBef>
                <a:spcPts val="831"/>
              </a:spcBef>
              <a:buNone/>
            </a:pPr>
            <a:r>
              <a:rPr lang="en-US" sz="5438" dirty="0">
                <a:solidFill>
                  <a:srgbClr val="F39C12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GOOD LUCK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750227" y="4416331"/>
            <a:ext cx="6044006" cy="8173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438"/>
              </a:lnSpc>
              <a:spcBef>
                <a:spcPts val="831"/>
              </a:spcBef>
              <a:buNone/>
            </a:pPr>
            <a:r>
              <a:rPr lang="en-US" sz="5438" dirty="0">
                <a:solidFill>
                  <a:srgbClr val="F39C12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TO EVERYONE.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4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8085"/>
            <a:ext cx="12188952" cy="281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Overview of our Project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841670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spcBef>
                <a:spcPts val="1018"/>
              </a:spcBef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Music Recomendation App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24291" y="2047363"/>
            <a:ext cx="1503429" cy="1132333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743336" y="2066408"/>
            <a:ext cx="1465339" cy="1094243"/>
          </a:xfrm>
          <a:prstGeom prst="rect">
            <a:avLst/>
          </a:prstGeom>
          <a:solidFill>
            <a:srgbClr val="E6F6F7"/>
          </a:solidFill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rcRect t="217" b="217"/>
          <a:stretch/>
        </p:blipFill>
        <p:spPr>
          <a:xfrm>
            <a:off x="743336" y="2066408"/>
            <a:ext cx="1465339" cy="109424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724291" y="3160651"/>
            <a:ext cx="1503429" cy="1002450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8" name="Object 7"/>
          <p:cNvSpPr/>
          <p:nvPr/>
        </p:nvSpPr>
        <p:spPr>
          <a:xfrm>
            <a:off x="743336" y="3179696"/>
            <a:ext cx="1465339" cy="96435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331" b="331"/>
          <a:stretch/>
        </p:blipFill>
        <p:spPr>
          <a:xfrm flipH="1">
            <a:off x="743336" y="3179696"/>
            <a:ext cx="1465339" cy="964359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24291" y="4144056"/>
            <a:ext cx="1503429" cy="2245622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11" name="Object 10"/>
          <p:cNvSpPr/>
          <p:nvPr/>
        </p:nvSpPr>
        <p:spPr>
          <a:xfrm>
            <a:off x="743336" y="4163101"/>
            <a:ext cx="1465339" cy="22075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/>
          <a:srcRect l="216" r="216"/>
          <a:stretch/>
        </p:blipFill>
        <p:spPr>
          <a:xfrm flipH="1">
            <a:off x="743336" y="4163101"/>
            <a:ext cx="1465339" cy="2207531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/>
          <a:srcRect l="3216" t="4104" r="17591" b="2625"/>
          <a:stretch/>
        </p:blipFill>
        <p:spPr>
          <a:xfrm>
            <a:off x="2856786" y="2056886"/>
            <a:ext cx="6456336" cy="4323269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101" y="268365"/>
            <a:ext cx="1476006" cy="1476006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808141" y="622458"/>
            <a:ext cx="1197826" cy="7713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38"/>
              </a:lnSpc>
              <a:buNone/>
            </a:pPr>
            <a:r>
              <a:rPr lang="en-US" sz="2933" dirty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TOP 5 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4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23212" t="75" r="41969" b="75"/>
          <a:stretch/>
        </p:blipFill>
        <p:spPr>
          <a:xfrm>
            <a:off x="0" y="0"/>
            <a:ext cx="3613877" cy="6865808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440" y="2190202"/>
            <a:ext cx="2675856" cy="119985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170717" y="2426969"/>
            <a:ext cx="2204843" cy="716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Data Exploration 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0977" y="2190202"/>
            <a:ext cx="2675856" cy="119985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951308" y="2426969"/>
            <a:ext cx="1890597" cy="716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1623" y="2190202"/>
            <a:ext cx="2675856" cy="119985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431936" y="2426969"/>
            <a:ext cx="1890597" cy="716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Import (Sqlite)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440" y="3475756"/>
            <a:ext cx="2675856" cy="119985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470680" y="3712523"/>
            <a:ext cx="1890597" cy="716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ML Model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0977" y="3475756"/>
            <a:ext cx="2675856" cy="119985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6951308" y="3893453"/>
            <a:ext cx="1890597" cy="3582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</a:t>
            </a:r>
            <a:endParaRPr lang="en-US" dirty="0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1623" y="3475756"/>
            <a:ext cx="2675856" cy="119985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9431936" y="3893453"/>
            <a:ext cx="1890597" cy="3582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 Testing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049015" y="890314"/>
            <a:ext cx="3000458" cy="642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062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Workflow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2980B9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1. Data Exploration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68136" y="1935678"/>
            <a:ext cx="8728364" cy="41563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800" dirty="0">
                <a:latin typeface="+mj-lt"/>
                <a:ea typeface="Montserrat" pitchFamily="34" charset="-122"/>
                <a:cs typeface="Montserrat" pitchFamily="34" charset="-120"/>
              </a:rPr>
              <a:t>The data source was downloaded from Kaggle 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800" dirty="0">
                <a:latin typeface="+mj-lt"/>
                <a:ea typeface="Montserrat" pitchFamily="34" charset="-122"/>
                <a:cs typeface="Montserrat" pitchFamily="34" charset="-120"/>
              </a:rPr>
              <a:t>Two csv files used are tracks.csv and artist.csv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800" dirty="0">
                <a:latin typeface="+mj-lt"/>
                <a:ea typeface="Montserrat" pitchFamily="34" charset="-122"/>
                <a:cs typeface="Montserrat" pitchFamily="34" charset="-120"/>
              </a:rPr>
              <a:t>Tracks.csv contains 586673 rows and artist.csv contains  1048576 rows.</a:t>
            </a:r>
            <a:endParaRPr lang="en-US" sz="2800" dirty="0">
              <a:latin typeface="+mj-lt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rcRect l="13534" r="13534"/>
          <a:stretch/>
        </p:blipFill>
        <p:spPr>
          <a:xfrm>
            <a:off x="9607138" y="1451574"/>
            <a:ext cx="2216726" cy="21466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1.1 Dataset snapshot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814059"/>
            <a:ext cx="5523119" cy="454228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AU" sz="2400" dirty="0"/>
          </a:p>
        </p:txBody>
      </p:sp>
      <p:sp>
        <p:nvSpPr>
          <p:cNvPr id="5" name="Object 4"/>
          <p:cNvSpPr/>
          <p:nvPr/>
        </p:nvSpPr>
        <p:spPr>
          <a:xfrm>
            <a:off x="761810" y="2042818"/>
            <a:ext cx="5551687" cy="234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8"/>
              </a:lnSpc>
              <a:buSzPct val="100000"/>
            </a:pPr>
            <a:r>
              <a:rPr lang="en-US" sz="132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Track.csv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65018" y="2325683"/>
            <a:ext cx="5648479" cy="38732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71"/>
              </a:lnSpc>
              <a:spcBef>
                <a:spcPts val="373"/>
              </a:spcBef>
              <a:buNone/>
            </a:pP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popularity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duration_ms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explicit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artists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id_artists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release_date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danceability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energy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loudness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speechiness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acousticness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instrumentalness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valence tempo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time_signature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189702" y="1814059"/>
            <a:ext cx="5523119" cy="45422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Object 7"/>
          <p:cNvSpPr/>
          <p:nvPr/>
        </p:nvSpPr>
        <p:spPr>
          <a:xfrm>
            <a:off x="6475381" y="2042818"/>
            <a:ext cx="5551687" cy="234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8"/>
              </a:lnSpc>
              <a:buSzPct val="100000"/>
            </a:pPr>
            <a:r>
              <a:rPr lang="en-US" sz="1320" b="1" dirty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Artist.csv 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475381" y="2325683"/>
            <a:ext cx="5551687" cy="996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71"/>
              </a:lnSpc>
              <a:spcBef>
                <a:spcPts val="373"/>
              </a:spcBef>
              <a:buNone/>
            </a:pP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</a:t>
            </a:r>
            <a:b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followers</a:t>
            </a:r>
            <a:b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genres</a:t>
            </a:r>
            <a:b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</a:t>
            </a:r>
            <a:b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popularity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2.  Data Cleaning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C6069-5A3B-9BD8-B6D3-7FE33F3BB3D8}"/>
              </a:ext>
            </a:extLst>
          </p:cNvPr>
          <p:cNvSpPr txBox="1"/>
          <p:nvPr/>
        </p:nvSpPr>
        <p:spPr>
          <a:xfrm>
            <a:off x="332509" y="1603169"/>
            <a:ext cx="11388436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/>
              <a:t>Remove non-English songs.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/>
              <a:t>Converted </a:t>
            </a:r>
            <a:r>
              <a:rPr lang="en-GB" sz="2400" dirty="0" err="1"/>
              <a:t>release_date</a:t>
            </a:r>
            <a:r>
              <a:rPr lang="en-GB" sz="2400" dirty="0"/>
              <a:t> column to "YYYY" format.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/>
              <a:t>Removing special characters from artist and </a:t>
            </a:r>
            <a:r>
              <a:rPr lang="en-GB" sz="2400" dirty="0" err="1"/>
              <a:t>id_artist</a:t>
            </a:r>
            <a:r>
              <a:rPr lang="en-GB" sz="2400" dirty="0"/>
              <a:t> columns.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/>
              <a:t>Drop duplicates and </a:t>
            </a:r>
            <a:r>
              <a:rPr lang="en-GB" sz="2400" dirty="0" err="1"/>
              <a:t>NaN</a:t>
            </a:r>
            <a:r>
              <a:rPr lang="en-GB" sz="2400" dirty="0"/>
              <a:t> values.</a:t>
            </a:r>
            <a:endParaRPr lang="en-AU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B6B8AD-B1BD-56CB-132E-D30A7B18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942608"/>
            <a:ext cx="11388436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3.  Data Import (</a:t>
            </a:r>
            <a:r>
              <a:rPr lang="en-US" sz="3750" b="1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Sqlite</a:t>
            </a: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C6069-5A3B-9BD8-B6D3-7FE33F3BB3D8}"/>
              </a:ext>
            </a:extLst>
          </p:cNvPr>
          <p:cNvSpPr txBox="1"/>
          <p:nvPr/>
        </p:nvSpPr>
        <p:spPr>
          <a:xfrm>
            <a:off x="332509" y="1603169"/>
            <a:ext cx="11388436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Cleaned data was imported into </a:t>
            </a:r>
            <a:r>
              <a:rPr lang="en-GB" sz="2400" dirty="0" err="1"/>
              <a:t>database.db</a:t>
            </a:r>
            <a:r>
              <a:rPr lang="en-GB" sz="2400" dirty="0"/>
              <a:t> file using </a:t>
            </a:r>
            <a:r>
              <a:rPr lang="en-GB" sz="2400" dirty="0" err="1"/>
              <a:t>sqlite</a:t>
            </a:r>
            <a:r>
              <a:rPr lang="en-GB" sz="2400" dirty="0"/>
              <a:t>.</a:t>
            </a:r>
            <a:endParaRPr lang="en-A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8ED9C-E676-C6BC-36EB-CDC3F63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5" y="3429001"/>
            <a:ext cx="11012384" cy="30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2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4.  Build ML Model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2E853-0D32-3C17-84A5-9075F4622BCD}"/>
              </a:ext>
            </a:extLst>
          </p:cNvPr>
          <p:cNvSpPr txBox="1"/>
          <p:nvPr/>
        </p:nvSpPr>
        <p:spPr>
          <a:xfrm>
            <a:off x="261257" y="1567543"/>
            <a:ext cx="1183600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GB" sz="2400" b="1" dirty="0"/>
              <a:t>KNN and Random Forest Classifier with feature selection.</a:t>
            </a:r>
          </a:p>
          <a:p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Popularity column was used as target and it’s value was bucketed into 4 different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Best features were selected first and then the model were re-trained on selected features.</a:t>
            </a:r>
          </a:p>
          <a:p>
            <a:endParaRPr lang="en-GB" sz="2400" dirty="0"/>
          </a:p>
          <a:p>
            <a:r>
              <a:rPr lang="en-AU" sz="2400" dirty="0"/>
              <a:t>2) </a:t>
            </a:r>
            <a:r>
              <a:rPr lang="en-AU" sz="2400" b="1" dirty="0"/>
              <a:t>Logistic Regression and CNN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CNN and Tensor flow the Test score was negative even after playing around with the hyper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Logistic Regression model was trained on different types of target with a hope of a better test score. But with lot of playing around with hyper parameters a satisfactory score was not achieved.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68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4.1  Final ML Model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A10AC-CFC3-CB9D-D896-D9ECAF32AF64}"/>
              </a:ext>
            </a:extLst>
          </p:cNvPr>
          <p:cNvSpPr txBox="1"/>
          <p:nvPr/>
        </p:nvSpPr>
        <p:spPr>
          <a:xfrm>
            <a:off x="357188" y="1694162"/>
            <a:ext cx="11587162" cy="4536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0" dirty="0"/>
              <a:t>1. </a:t>
            </a:r>
            <a:r>
              <a:rPr lang="en-GB" sz="2800" b="1" dirty="0" err="1"/>
              <a:t>CountVectorizer</a:t>
            </a:r>
            <a:r>
              <a:rPr lang="en-GB" sz="2800" b="1" dirty="0"/>
              <a:t> </a:t>
            </a:r>
            <a:r>
              <a:rPr lang="en-GB" sz="2800" b="0" dirty="0"/>
              <a:t>is used to convert the collection of data to a matrix of token counts. We then fit and transform the vectorizer.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2. The outputted matrix was used to feed the </a:t>
            </a:r>
            <a:r>
              <a:rPr lang="en-GB" sz="2800" b="1" dirty="0"/>
              <a:t>Cosine Similarity </a:t>
            </a:r>
            <a:r>
              <a:rPr lang="en-GB" sz="2800" dirty="0"/>
              <a:t>function, which return an array output.</a:t>
            </a:r>
          </a:p>
          <a:p>
            <a:pPr>
              <a:lnSpc>
                <a:spcPct val="150000"/>
              </a:lnSpc>
            </a:pPr>
            <a:r>
              <a:rPr lang="en-GB" sz="2800" b="0" dirty="0"/>
              <a:t>3. </a:t>
            </a:r>
            <a:r>
              <a:rPr lang="en-GB" sz="2800" dirty="0"/>
              <a:t>Function</a:t>
            </a:r>
            <a:r>
              <a:rPr lang="en-GB" sz="2800" b="1" dirty="0"/>
              <a:t> </a:t>
            </a:r>
            <a:r>
              <a:rPr lang="en-GB" sz="2800" b="1" dirty="0" err="1"/>
              <a:t>recommend_songs</a:t>
            </a:r>
            <a:r>
              <a:rPr lang="en-GB" sz="2800" b="1" dirty="0"/>
              <a:t> () </a:t>
            </a:r>
            <a:r>
              <a:rPr lang="en-GB" sz="2800" dirty="0"/>
              <a:t>is created to return similar songs based on similarity scores. The function accepts a input song and an array returned by Cosine Similarity function in step-2.</a:t>
            </a:r>
            <a:endParaRPr lang="en-GB" sz="2800" b="0" dirty="0"/>
          </a:p>
        </p:txBody>
      </p:sp>
    </p:spTree>
    <p:extLst>
      <p:ext uri="{BB962C8B-B14F-4D97-AF65-F5344CB8AC3E}">
        <p14:creationId xmlns:p14="http://schemas.microsoft.com/office/powerpoint/2010/main" val="243625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806</Words>
  <Application>Microsoft Office PowerPoint</Application>
  <PresentationFormat>Widescreen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Slack-Lato</vt:lpstr>
      <vt:lpstr>Arial</vt:lpstr>
      <vt:lpstr>Trocchi</vt:lpstr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solomon dias</cp:lastModifiedBy>
  <cp:revision>24</cp:revision>
  <dcterms:created xsi:type="dcterms:W3CDTF">2023-03-20T12:25:40Z</dcterms:created>
  <dcterms:modified xsi:type="dcterms:W3CDTF">2023-03-21T10:46:40Z</dcterms:modified>
</cp:coreProperties>
</file>